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4029" r:id="rId1"/>
    <p:sldMasterId id="2147484030" r:id="rId2"/>
    <p:sldMasterId id="2147484031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5143500" type="screen16x9"/>
  <p:notesSz cx="6858000" cy="9144000"/>
  <p:embeddedFontLst>
    <p:embeddedFont>
      <p:font typeface="Noto Serif JP" panose="02020500000000000000" pitchFamily="18" charset="-122"/>
      <p:regular r:id="rId18"/>
      <p:bold r:id="rId19"/>
    </p:embeddedFont>
    <p:embeddedFont>
      <p:font typeface="Lexend Deca" panose="02010600030101010101" charset="0"/>
      <p:regular r:id="rId20"/>
      <p:bold r:id="rId21"/>
    </p:embeddedFont>
    <p:embeddedFont>
      <p:font typeface="Lexend Deca Light" panose="02010600030101010101" charset="0"/>
      <p:regular r:id="rId22"/>
      <p:bold r:id="rId23"/>
    </p:embeddedFont>
    <p:embeddedFont>
      <p:font typeface="Source Code Pro Medium" panose="020B0509030403020204" pitchFamily="49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33" d="100"/>
          <a:sy n="133" d="100"/>
        </p:scale>
        <p:origin x="78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Google Shape;3;n">
            <a:extLst>
              <a:ext uri="{FF2B5EF4-FFF2-40B4-BE49-F238E27FC236}">
                <a16:creationId xmlns:a16="http://schemas.microsoft.com/office/drawing/2014/main" id="{D2F3F805-83FA-968B-DF8A-2A8A210D91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0 h 120000"/>
              <a:gd name="T4" fmla="*/ 120000 w 120000"/>
              <a:gd name="T5" fmla="*/ 120000 h 120000"/>
              <a:gd name="T6" fmla="*/ 0 w 120000"/>
              <a:gd name="T7" fmla="*/ 120000 h 120000"/>
              <a:gd name="T8" fmla="*/ 0 w 120000"/>
              <a:gd name="T9" fmla="*/ 0 h 12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Google Shape;4;n">
            <a:extLst>
              <a:ext uri="{FF2B5EF4-FFF2-40B4-BE49-F238E27FC236}">
                <a16:creationId xmlns:a16="http://schemas.microsoft.com/office/drawing/2014/main" id="{9CBCF9CD-B5A5-3C0C-96A8-FFE598B44FF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Google Shape;5282;g1113cd23f60_0_9892:notes">
            <a:extLst>
              <a:ext uri="{FF2B5EF4-FFF2-40B4-BE49-F238E27FC236}">
                <a16:creationId xmlns:a16="http://schemas.microsoft.com/office/drawing/2014/main" id="{CE75AC02-74EE-ED80-2F96-96F73A7B51B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18" name="Google Shape;5283;g1113cd23f60_0_9892:notes">
            <a:extLst>
              <a:ext uri="{FF2B5EF4-FFF2-40B4-BE49-F238E27FC236}">
                <a16:creationId xmlns:a16="http://schemas.microsoft.com/office/drawing/2014/main" id="{CD249A14-712F-4023-21BD-E051929A3DE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Google Shape;5336;g1143fcfb87a_0_4978:notes">
            <a:extLst>
              <a:ext uri="{FF2B5EF4-FFF2-40B4-BE49-F238E27FC236}">
                <a16:creationId xmlns:a16="http://schemas.microsoft.com/office/drawing/2014/main" id="{A6D1A564-4F77-5B88-DA10-7557A986F91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27650" name="Google Shape;5337;g1143fcfb87a_0_4978:notes">
            <a:extLst>
              <a:ext uri="{FF2B5EF4-FFF2-40B4-BE49-F238E27FC236}">
                <a16:creationId xmlns:a16="http://schemas.microsoft.com/office/drawing/2014/main" id="{3990C533-44E0-2B40-FAC9-1C76E350CD2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Google Shape;5342;g1143fcfb87a_0_4965:notes">
            <a:extLst>
              <a:ext uri="{FF2B5EF4-FFF2-40B4-BE49-F238E27FC236}">
                <a16:creationId xmlns:a16="http://schemas.microsoft.com/office/drawing/2014/main" id="{06C34438-4A00-3D82-A1EA-00A41940DF8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29698" name="Google Shape;5343;g1143fcfb87a_0_4965:notes">
            <a:extLst>
              <a:ext uri="{FF2B5EF4-FFF2-40B4-BE49-F238E27FC236}">
                <a16:creationId xmlns:a16="http://schemas.microsoft.com/office/drawing/2014/main" id="{A1623797-C53D-AA7A-0F8E-BD2B19EEE579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Google Shape;5349;g1143fcfb87a_0_2486:notes">
            <a:extLst>
              <a:ext uri="{FF2B5EF4-FFF2-40B4-BE49-F238E27FC236}">
                <a16:creationId xmlns:a16="http://schemas.microsoft.com/office/drawing/2014/main" id="{4276A972-D320-0C52-881D-2C348AF97BB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31746" name="Google Shape;5350;g1143fcfb87a_0_2486:notes">
            <a:extLst>
              <a:ext uri="{FF2B5EF4-FFF2-40B4-BE49-F238E27FC236}">
                <a16:creationId xmlns:a16="http://schemas.microsoft.com/office/drawing/2014/main" id="{20E7A23C-F50C-EBF0-1FF3-C7D7B18A694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Google Shape;5355;g1143fcfb87a_0_4960:notes">
            <a:extLst>
              <a:ext uri="{FF2B5EF4-FFF2-40B4-BE49-F238E27FC236}">
                <a16:creationId xmlns:a16="http://schemas.microsoft.com/office/drawing/2014/main" id="{E799CF12-BD6C-4B0B-14A9-6E4A9C713605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33794" name="Google Shape;5356;g1143fcfb87a_0_4960:notes">
            <a:extLst>
              <a:ext uri="{FF2B5EF4-FFF2-40B4-BE49-F238E27FC236}">
                <a16:creationId xmlns:a16="http://schemas.microsoft.com/office/drawing/2014/main" id="{A8C90FFB-A3C0-AF50-6756-19351D7EEDB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Google Shape;5289;g1113cd23f60_0_15191:notes">
            <a:extLst>
              <a:ext uri="{FF2B5EF4-FFF2-40B4-BE49-F238E27FC236}">
                <a16:creationId xmlns:a16="http://schemas.microsoft.com/office/drawing/2014/main" id="{E1D537FE-2C09-C997-DD42-CC661B788E9C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1266" name="Google Shape;5290;g1113cd23f60_0_15191:notes">
            <a:extLst>
              <a:ext uri="{FF2B5EF4-FFF2-40B4-BE49-F238E27FC236}">
                <a16:creationId xmlns:a16="http://schemas.microsoft.com/office/drawing/2014/main" id="{2FB28CB1-584E-44D8-FD13-195DCDDDE0A4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Google Shape;5294;g1143fcfb87a_0_4973:notes">
            <a:extLst>
              <a:ext uri="{FF2B5EF4-FFF2-40B4-BE49-F238E27FC236}">
                <a16:creationId xmlns:a16="http://schemas.microsoft.com/office/drawing/2014/main" id="{55B19336-0AA9-692C-7647-BD3ACD8D1F8B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13314" name="Google Shape;5295;g1143fcfb87a_0_4973:notes">
            <a:extLst>
              <a:ext uri="{FF2B5EF4-FFF2-40B4-BE49-F238E27FC236}">
                <a16:creationId xmlns:a16="http://schemas.microsoft.com/office/drawing/2014/main" id="{4A44B6FD-0AAE-0763-5D1E-210211CB05CF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Google Shape;5300;g1143fcfb87a_0_5010:notes">
            <a:extLst>
              <a:ext uri="{FF2B5EF4-FFF2-40B4-BE49-F238E27FC236}">
                <a16:creationId xmlns:a16="http://schemas.microsoft.com/office/drawing/2014/main" id="{6B3B80AE-8139-3FF8-DCEB-4C3C4BE5B21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15362" name="Google Shape;5301;g1143fcfb87a_0_5010:notes">
            <a:extLst>
              <a:ext uri="{FF2B5EF4-FFF2-40B4-BE49-F238E27FC236}">
                <a16:creationId xmlns:a16="http://schemas.microsoft.com/office/drawing/2014/main" id="{49613605-C939-ADBC-9284-9F3CA8B0C11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Google Shape;5306;g1143fcfb87a_0_5005:notes">
            <a:extLst>
              <a:ext uri="{FF2B5EF4-FFF2-40B4-BE49-F238E27FC236}">
                <a16:creationId xmlns:a16="http://schemas.microsoft.com/office/drawing/2014/main" id="{5B1A7959-5C73-B7F9-3727-3A5A387A26CA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17410" name="Google Shape;5307;g1143fcfb87a_0_5005:notes">
            <a:extLst>
              <a:ext uri="{FF2B5EF4-FFF2-40B4-BE49-F238E27FC236}">
                <a16:creationId xmlns:a16="http://schemas.microsoft.com/office/drawing/2014/main" id="{BD14D6F4-1B5E-8FE4-E866-FCD2097E05A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Google Shape;5312;g1143fcfb87a_0_4998:notes">
            <a:extLst>
              <a:ext uri="{FF2B5EF4-FFF2-40B4-BE49-F238E27FC236}">
                <a16:creationId xmlns:a16="http://schemas.microsoft.com/office/drawing/2014/main" id="{43BD9A39-2687-D67E-3A95-A2DABF92517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19458" name="Google Shape;5313;g1143fcfb87a_0_4998:notes">
            <a:extLst>
              <a:ext uri="{FF2B5EF4-FFF2-40B4-BE49-F238E27FC236}">
                <a16:creationId xmlns:a16="http://schemas.microsoft.com/office/drawing/2014/main" id="{BE96FDD3-CD77-D7D5-7612-7BB07FB38067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318;g1143fcfb87a_0_4993:notes">
            <a:extLst>
              <a:ext uri="{FF2B5EF4-FFF2-40B4-BE49-F238E27FC236}">
                <a16:creationId xmlns:a16="http://schemas.microsoft.com/office/drawing/2014/main" id="{47F4E0F6-99E0-B38B-1D4A-00D5107BF6F8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21506" name="Google Shape;5319;g1143fcfb87a_0_4993:notes">
            <a:extLst>
              <a:ext uri="{FF2B5EF4-FFF2-40B4-BE49-F238E27FC236}">
                <a16:creationId xmlns:a16="http://schemas.microsoft.com/office/drawing/2014/main" id="{278D5304-BB0C-4AE1-C5CF-2B5C7BC91E9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Google Shape;5324;g1143fcfb87a_0_4988:notes">
            <a:extLst>
              <a:ext uri="{FF2B5EF4-FFF2-40B4-BE49-F238E27FC236}">
                <a16:creationId xmlns:a16="http://schemas.microsoft.com/office/drawing/2014/main" id="{FF1EAF4E-C6BB-520B-C5DE-81334FE3333F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23554" name="Google Shape;5325;g1143fcfb87a_0_4988:notes">
            <a:extLst>
              <a:ext uri="{FF2B5EF4-FFF2-40B4-BE49-F238E27FC236}">
                <a16:creationId xmlns:a16="http://schemas.microsoft.com/office/drawing/2014/main" id="{14D973D3-7DB1-B606-5716-6CAFCD29B4D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Google Shape;5330;g1143fcfb87a_0_4983:notes">
            <a:extLst>
              <a:ext uri="{FF2B5EF4-FFF2-40B4-BE49-F238E27FC236}">
                <a16:creationId xmlns:a16="http://schemas.microsoft.com/office/drawing/2014/main" id="{BA907080-3F1E-9567-CF24-CAFDC9A75E60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</p:spPr>
      </p:sp>
      <p:sp>
        <p:nvSpPr>
          <p:cNvPr id="25602" name="Google Shape;5331;g1143fcfb87a_0_4983:notes">
            <a:extLst>
              <a:ext uri="{FF2B5EF4-FFF2-40B4-BE49-F238E27FC236}">
                <a16:creationId xmlns:a16="http://schemas.microsoft.com/office/drawing/2014/main" id="{A0B092B8-CE20-FBAE-2E79-3FF5A0A40C5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indent="0" eaLnBrk="1" hangingPunct="1">
              <a:buSzPts val="1100"/>
            </a:pPr>
            <a:endParaRPr lang="en-US" alt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.2 Intro_Agenda: Dark">
  <p:cSld name="CUSTOM_6_1_1_1_1_1_1_1_1_1_1_1">
    <p:bg>
      <p:bgPr>
        <a:solidFill>
          <a:schemeClr val="tx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62;p25">
            <a:extLst>
              <a:ext uri="{FF2B5EF4-FFF2-40B4-BE49-F238E27FC236}">
                <a16:creationId xmlns:a16="http://schemas.microsoft.com/office/drawing/2014/main" id="{87A1A231-F2F9-0FE5-2CF8-F5A4083EEAA8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69" b="60913"/>
          <a:stretch>
            <a:fillRect/>
          </a:stretch>
        </p:blipFill>
        <p:spPr bwMode="auto">
          <a:xfrm rot="16200000">
            <a:off x="5375275" y="1390650"/>
            <a:ext cx="51689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oogle Shape;163;p25">
            <a:extLst>
              <a:ext uri="{FF2B5EF4-FFF2-40B4-BE49-F238E27FC236}">
                <a16:creationId xmlns:a16="http://schemas.microsoft.com/office/drawing/2014/main" id="{20F43913-E431-A5CB-35CF-F058F97687B8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372" b="29283"/>
          <a:stretch>
            <a:fillRect/>
          </a:stretch>
        </p:blipFill>
        <p:spPr bwMode="auto">
          <a:xfrm flipH="1">
            <a:off x="0" y="1531938"/>
            <a:ext cx="2374900" cy="3636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Google Shape;164;p25">
            <a:extLst>
              <a:ext uri="{FF2B5EF4-FFF2-40B4-BE49-F238E27FC236}">
                <a16:creationId xmlns:a16="http://schemas.microsoft.com/office/drawing/2014/main" id="{0D6C508F-E274-4C22-F4FC-985148F6704A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3" b="56789"/>
          <a:stretch>
            <a:fillRect/>
          </a:stretch>
        </p:blipFill>
        <p:spPr bwMode="auto">
          <a:xfrm rot="5400000">
            <a:off x="-904875" y="866775"/>
            <a:ext cx="4592638" cy="284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Google Shape;165;p25">
            <a:extLst>
              <a:ext uri="{FF2B5EF4-FFF2-40B4-BE49-F238E27FC236}">
                <a16:creationId xmlns:a16="http://schemas.microsoft.com/office/drawing/2014/main" id="{43A8B229-9EE9-742F-1B6D-0BE0784A87D7}"/>
              </a:ext>
            </a:extLst>
          </p:cNvPr>
          <p:cNvSpPr>
            <a:spLocks/>
          </p:cNvSpPr>
          <p:nvPr/>
        </p:nvSpPr>
        <p:spPr bwMode="auto">
          <a:xfrm>
            <a:off x="8470900" y="323850"/>
            <a:ext cx="261938" cy="292100"/>
          </a:xfrm>
          <a:custGeom>
            <a:avLst/>
            <a:gdLst>
              <a:gd name="T0" fmla="*/ 5739 w 11467"/>
              <a:gd name="T1" fmla="*/ 4453 h 12797"/>
              <a:gd name="T2" fmla="*/ 5751 w 11467"/>
              <a:gd name="T3" fmla="*/ 4462 h 12797"/>
              <a:gd name="T4" fmla="*/ 6037 w 11467"/>
              <a:gd name="T5" fmla="*/ 10868 h 12797"/>
              <a:gd name="T6" fmla="*/ 6037 w 11467"/>
              <a:gd name="T7" fmla="*/ 10880 h 12797"/>
              <a:gd name="T8" fmla="*/ 5739 w 11467"/>
              <a:gd name="T9" fmla="*/ 11189 h 12797"/>
              <a:gd name="T10" fmla="*/ 5442 w 11467"/>
              <a:gd name="T11" fmla="*/ 10880 h 12797"/>
              <a:gd name="T12" fmla="*/ 5442 w 11467"/>
              <a:gd name="T13" fmla="*/ 10868 h 12797"/>
              <a:gd name="T14" fmla="*/ 5727 w 11467"/>
              <a:gd name="T15" fmla="*/ 4462 h 12797"/>
              <a:gd name="T16" fmla="*/ 5739 w 11467"/>
              <a:gd name="T17" fmla="*/ 4453 h 12797"/>
              <a:gd name="T18" fmla="*/ 5729 w 11467"/>
              <a:gd name="T19" fmla="*/ 0 h 12797"/>
              <a:gd name="T20" fmla="*/ 5716 w 11467"/>
              <a:gd name="T21" fmla="*/ 9 h 12797"/>
              <a:gd name="T22" fmla="*/ 4620 w 11467"/>
              <a:gd name="T23" fmla="*/ 1426 h 12797"/>
              <a:gd name="T24" fmla="*/ 5346 w 11467"/>
              <a:gd name="T25" fmla="*/ 11284 h 12797"/>
              <a:gd name="T26" fmla="*/ 5394 w 11467"/>
              <a:gd name="T27" fmla="*/ 11308 h 12797"/>
              <a:gd name="T28" fmla="*/ 5525 w 11467"/>
              <a:gd name="T29" fmla="*/ 12796 h 12797"/>
              <a:gd name="T30" fmla="*/ 5918 w 11467"/>
              <a:gd name="T31" fmla="*/ 12796 h 12797"/>
              <a:gd name="T32" fmla="*/ 6049 w 11467"/>
              <a:gd name="T33" fmla="*/ 11308 h 12797"/>
              <a:gd name="T34" fmla="*/ 6097 w 11467"/>
              <a:gd name="T35" fmla="*/ 11284 h 12797"/>
              <a:gd name="T36" fmla="*/ 6859 w 11467"/>
              <a:gd name="T37" fmla="*/ 1426 h 12797"/>
              <a:gd name="T38" fmla="*/ 5751 w 11467"/>
              <a:gd name="T39" fmla="*/ 9 h 12797"/>
              <a:gd name="T40" fmla="*/ 5729 w 11467"/>
              <a:gd name="T41" fmla="*/ 0 h 127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467" h="12797" extrusionOk="0">
                <a:moveTo>
                  <a:pt x="5739" y="4453"/>
                </a:moveTo>
                <a:cubicBezTo>
                  <a:pt x="5745" y="4453"/>
                  <a:pt x="5751" y="4456"/>
                  <a:pt x="5751" y="4462"/>
                </a:cubicBezTo>
                <a:lnTo>
                  <a:pt x="6037" y="10868"/>
                </a:lnTo>
                <a:lnTo>
                  <a:pt x="6037" y="10880"/>
                </a:lnTo>
                <a:cubicBezTo>
                  <a:pt x="5977" y="10987"/>
                  <a:pt x="5739" y="11189"/>
                  <a:pt x="5739" y="11189"/>
                </a:cubicBezTo>
                <a:cubicBezTo>
                  <a:pt x="5739" y="11189"/>
                  <a:pt x="5501" y="10975"/>
                  <a:pt x="5442" y="10880"/>
                </a:cubicBezTo>
                <a:lnTo>
                  <a:pt x="5442" y="10868"/>
                </a:lnTo>
                <a:lnTo>
                  <a:pt x="5727" y="4462"/>
                </a:lnTo>
                <a:cubicBezTo>
                  <a:pt x="5727" y="4456"/>
                  <a:pt x="5733" y="4453"/>
                  <a:pt x="5739" y="4453"/>
                </a:cubicBezTo>
                <a:close/>
                <a:moveTo>
                  <a:pt x="5729" y="0"/>
                </a:moveTo>
                <a:cubicBezTo>
                  <a:pt x="5722" y="0"/>
                  <a:pt x="5716" y="3"/>
                  <a:pt x="5716" y="9"/>
                </a:cubicBezTo>
                <a:cubicBezTo>
                  <a:pt x="5632" y="152"/>
                  <a:pt x="5168" y="795"/>
                  <a:pt x="4620" y="1426"/>
                </a:cubicBezTo>
                <a:cubicBezTo>
                  <a:pt x="1" y="7308"/>
                  <a:pt x="5346" y="11284"/>
                  <a:pt x="5346" y="11284"/>
                </a:cubicBezTo>
                <a:lnTo>
                  <a:pt x="5394" y="11308"/>
                </a:lnTo>
                <a:cubicBezTo>
                  <a:pt x="5442" y="11915"/>
                  <a:pt x="5525" y="12796"/>
                  <a:pt x="5525" y="12796"/>
                </a:cubicBezTo>
                <a:lnTo>
                  <a:pt x="5918" y="12796"/>
                </a:lnTo>
                <a:cubicBezTo>
                  <a:pt x="5918" y="12796"/>
                  <a:pt x="6013" y="11915"/>
                  <a:pt x="6049" y="11308"/>
                </a:cubicBezTo>
                <a:lnTo>
                  <a:pt x="6097" y="11284"/>
                </a:lnTo>
                <a:cubicBezTo>
                  <a:pt x="6120" y="11261"/>
                  <a:pt x="11466" y="7308"/>
                  <a:pt x="6859" y="1426"/>
                </a:cubicBezTo>
                <a:cubicBezTo>
                  <a:pt x="6323" y="783"/>
                  <a:pt x="5858" y="152"/>
                  <a:pt x="5751" y="9"/>
                </a:cubicBezTo>
                <a:cubicBezTo>
                  <a:pt x="5745" y="3"/>
                  <a:pt x="5736" y="0"/>
                  <a:pt x="5729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6" name="Google Shape;166;p25">
            <a:extLst>
              <a:ext uri="{FF2B5EF4-FFF2-40B4-BE49-F238E27FC236}">
                <a16:creationId xmlns:a16="http://schemas.microsoft.com/office/drawing/2014/main" id="{61DDE8E2-E7BB-E70C-AD9F-B73CC470EE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0938" y="615950"/>
            <a:ext cx="176371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3600">
                <a:solidFill>
                  <a:srgbClr val="FFFFFF"/>
                </a:solidFill>
                <a:latin typeface="Noto Serif JP" panose="02020500000000000000" pitchFamily="18" charset="-122"/>
                <a:ea typeface="Noto Serif JP" panose="02020500000000000000" pitchFamily="18" charset="-122"/>
                <a:sym typeface="Noto Serif JP" panose="02020500000000000000" pitchFamily="18" charset="-122"/>
              </a:rPr>
              <a:t>Agenda</a:t>
            </a:r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3694175" y="1609350"/>
            <a:ext cx="4389000" cy="2827500"/>
          </a:xfrm>
          <a:prstGeom prst="rect">
            <a:avLst/>
          </a:prstGeom>
        </p:spPr>
        <p:txBody>
          <a:bodyPr spcFirstLastPara="1" lIns="0" tIns="0" rIns="0" bIns="0">
            <a:noAutofit/>
          </a:bodyPr>
          <a:lstStyle>
            <a:lvl1pPr lv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lvl="1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lvl="2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lvl="3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lvl="4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lvl="5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lvl="6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lvl="7" rtl="0">
              <a:lnSpc>
                <a:spcPct val="130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lvl="8" rtl="0">
              <a:lnSpc>
                <a:spcPct val="130000"/>
              </a:lnSpc>
              <a:spcBef>
                <a:spcPts val="1500"/>
              </a:spcBef>
              <a:spcAft>
                <a:spcPts val="150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16763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 Intro_Single line heading, one speaker: Dark 1">
  <p:cSld name="CUSTOM_6_1">
    <p:bg>
      <p:bgPr>
        <a:solidFill>
          <a:schemeClr val="tx1"/>
        </a:solidFill>
        <a:effectLst/>
      </p:bgPr>
    </p:bg>
    <p:spTree>
      <p:nvGrpSpPr>
        <p:cNvPr id="1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843;p218">
            <a:extLst>
              <a:ext uri="{FF2B5EF4-FFF2-40B4-BE49-F238E27FC236}">
                <a16:creationId xmlns:a16="http://schemas.microsoft.com/office/drawing/2014/main" id="{1A0A046A-7564-A8DA-16C9-9D8B74BD92A5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3" b="34615"/>
          <a:stretch>
            <a:fillRect/>
          </a:stretch>
        </p:blipFill>
        <p:spPr bwMode="auto">
          <a:xfrm flipH="1">
            <a:off x="4568825" y="1781175"/>
            <a:ext cx="4575175" cy="336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Google Shape;2844;p218">
            <a:extLst>
              <a:ext uri="{FF2B5EF4-FFF2-40B4-BE49-F238E27FC236}">
                <a16:creationId xmlns:a16="http://schemas.microsoft.com/office/drawing/2014/main" id="{B953EB6F-3FAC-58F8-C0DE-D18C23800715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4" t="36768"/>
          <a:stretch>
            <a:fillRect/>
          </a:stretch>
        </p:blipFill>
        <p:spPr bwMode="auto">
          <a:xfrm rot="5400000">
            <a:off x="4781550" y="188913"/>
            <a:ext cx="4608513" cy="415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Google Shape;2845;p218">
            <a:extLst>
              <a:ext uri="{FF2B5EF4-FFF2-40B4-BE49-F238E27FC236}">
                <a16:creationId xmlns:a16="http://schemas.microsoft.com/office/drawing/2014/main" id="{8D8F3291-CA22-756D-F94F-98F160B230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0450" y="615950"/>
            <a:ext cx="1752600" cy="438150"/>
          </a:xfrm>
          <a:prstGeom prst="roundRect">
            <a:avLst>
              <a:gd name="adj" fmla="val 50000"/>
            </a:avLst>
          </a:prstGeom>
          <a:solidFill>
            <a:srgbClr val="00684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Source Code Pro Medium" panose="020B0509030403020204" pitchFamily="49" charset="0"/>
              <a:sym typeface="Source Code Pro Medium" panose="020B0509030403020204" pitchFamily="49" charset="0"/>
            </a:endParaRPr>
          </a:p>
        </p:txBody>
      </p:sp>
      <p:sp>
        <p:nvSpPr>
          <p:cNvPr id="5" name="Google Shape;2846;p218">
            <a:extLst>
              <a:ext uri="{FF2B5EF4-FFF2-40B4-BE49-F238E27FC236}">
                <a16:creationId xmlns:a16="http://schemas.microsoft.com/office/drawing/2014/main" id="{9C585F6E-1898-5B2C-CB4F-099062EED946}"/>
              </a:ext>
            </a:extLst>
          </p:cNvPr>
          <p:cNvSpPr>
            <a:spLocks/>
          </p:cNvSpPr>
          <p:nvPr/>
        </p:nvSpPr>
        <p:spPr bwMode="auto">
          <a:xfrm>
            <a:off x="541338" y="630238"/>
            <a:ext cx="366712" cy="409575"/>
          </a:xfrm>
          <a:custGeom>
            <a:avLst/>
            <a:gdLst>
              <a:gd name="T0" fmla="*/ 5714 w 11442"/>
              <a:gd name="T1" fmla="*/ 4437 h 12779"/>
              <a:gd name="T2" fmla="*/ 5736 w 11442"/>
              <a:gd name="T3" fmla="*/ 4447 h 12779"/>
              <a:gd name="T4" fmla="*/ 6021 w 11442"/>
              <a:gd name="T5" fmla="*/ 10853 h 12779"/>
              <a:gd name="T6" fmla="*/ 6021 w 11442"/>
              <a:gd name="T7" fmla="*/ 10867 h 12779"/>
              <a:gd name="T8" fmla="*/ 5707 w 11442"/>
              <a:gd name="T9" fmla="*/ 11181 h 12779"/>
              <a:gd name="T10" fmla="*/ 5407 w 11442"/>
              <a:gd name="T11" fmla="*/ 10867 h 12779"/>
              <a:gd name="T12" fmla="*/ 5407 w 11442"/>
              <a:gd name="T13" fmla="*/ 10853 h 12779"/>
              <a:gd name="T14" fmla="*/ 5693 w 11442"/>
              <a:gd name="T15" fmla="*/ 4447 h 12779"/>
              <a:gd name="T16" fmla="*/ 5714 w 11442"/>
              <a:gd name="T17" fmla="*/ 4437 h 12779"/>
              <a:gd name="T18" fmla="*/ 5709 w 11442"/>
              <a:gd name="T19" fmla="*/ 0 h 12779"/>
              <a:gd name="T20" fmla="*/ 5693 w 11442"/>
              <a:gd name="T21" fmla="*/ 11 h 12779"/>
              <a:gd name="T22" fmla="*/ 4609 w 11442"/>
              <a:gd name="T23" fmla="*/ 1423 h 12779"/>
              <a:gd name="T24" fmla="*/ 5336 w 11442"/>
              <a:gd name="T25" fmla="*/ 11252 h 12779"/>
              <a:gd name="T26" fmla="*/ 5393 w 11442"/>
              <a:gd name="T27" fmla="*/ 11281 h 12779"/>
              <a:gd name="T28" fmla="*/ 5536 w 11442"/>
              <a:gd name="T29" fmla="*/ 12778 h 12779"/>
              <a:gd name="T30" fmla="*/ 5921 w 11442"/>
              <a:gd name="T31" fmla="*/ 12778 h 12779"/>
              <a:gd name="T32" fmla="*/ 6064 w 11442"/>
              <a:gd name="T33" fmla="*/ 11281 h 12779"/>
              <a:gd name="T34" fmla="*/ 6121 w 11442"/>
              <a:gd name="T35" fmla="*/ 11252 h 12779"/>
              <a:gd name="T36" fmla="*/ 6820 w 11442"/>
              <a:gd name="T37" fmla="*/ 1423 h 12779"/>
              <a:gd name="T38" fmla="*/ 5736 w 11442"/>
              <a:gd name="T39" fmla="*/ 11 h 12779"/>
              <a:gd name="T40" fmla="*/ 5709 w 11442"/>
              <a:gd name="T41" fmla="*/ 0 h 127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442" h="12779" extrusionOk="0">
                <a:moveTo>
                  <a:pt x="5714" y="4437"/>
                </a:moveTo>
                <a:cubicBezTo>
                  <a:pt x="5725" y="4437"/>
                  <a:pt x="5736" y="4440"/>
                  <a:pt x="5736" y="4447"/>
                </a:cubicBezTo>
                <a:lnTo>
                  <a:pt x="6021" y="10853"/>
                </a:lnTo>
                <a:lnTo>
                  <a:pt x="6021" y="10867"/>
                </a:lnTo>
                <a:cubicBezTo>
                  <a:pt x="5950" y="10967"/>
                  <a:pt x="5707" y="11181"/>
                  <a:pt x="5707" y="11181"/>
                </a:cubicBezTo>
                <a:cubicBezTo>
                  <a:pt x="5707" y="11181"/>
                  <a:pt x="5479" y="10981"/>
                  <a:pt x="5407" y="10867"/>
                </a:cubicBezTo>
                <a:lnTo>
                  <a:pt x="5407" y="10853"/>
                </a:lnTo>
                <a:lnTo>
                  <a:pt x="5693" y="4447"/>
                </a:lnTo>
                <a:cubicBezTo>
                  <a:pt x="5693" y="4440"/>
                  <a:pt x="5703" y="4437"/>
                  <a:pt x="5714" y="4437"/>
                </a:cubicBezTo>
                <a:close/>
                <a:moveTo>
                  <a:pt x="5709" y="0"/>
                </a:moveTo>
                <a:cubicBezTo>
                  <a:pt x="5703" y="0"/>
                  <a:pt x="5700" y="4"/>
                  <a:pt x="5693" y="11"/>
                </a:cubicBezTo>
                <a:cubicBezTo>
                  <a:pt x="5607" y="154"/>
                  <a:pt x="5136" y="796"/>
                  <a:pt x="4609" y="1423"/>
                </a:cubicBezTo>
                <a:cubicBezTo>
                  <a:pt x="1" y="7286"/>
                  <a:pt x="5336" y="11252"/>
                  <a:pt x="5336" y="11252"/>
                </a:cubicBezTo>
                <a:lnTo>
                  <a:pt x="5393" y="11281"/>
                </a:lnTo>
                <a:cubicBezTo>
                  <a:pt x="5422" y="11894"/>
                  <a:pt x="5536" y="12778"/>
                  <a:pt x="5536" y="12778"/>
                </a:cubicBezTo>
                <a:lnTo>
                  <a:pt x="5921" y="12778"/>
                </a:lnTo>
                <a:cubicBezTo>
                  <a:pt x="5921" y="12778"/>
                  <a:pt x="6035" y="11908"/>
                  <a:pt x="6064" y="11281"/>
                </a:cubicBezTo>
                <a:lnTo>
                  <a:pt x="6121" y="11252"/>
                </a:lnTo>
                <a:cubicBezTo>
                  <a:pt x="6106" y="11252"/>
                  <a:pt x="11442" y="7286"/>
                  <a:pt x="6820" y="1423"/>
                </a:cubicBezTo>
                <a:cubicBezTo>
                  <a:pt x="6278" y="781"/>
                  <a:pt x="5821" y="139"/>
                  <a:pt x="5736" y="11"/>
                </a:cubicBezTo>
                <a:cubicBezTo>
                  <a:pt x="5721" y="4"/>
                  <a:pt x="5714" y="0"/>
                  <a:pt x="5709" y="0"/>
                </a:cubicBezTo>
                <a:close/>
              </a:path>
            </a:pathLst>
          </a:custGeom>
          <a:solidFill>
            <a:srgbClr val="00ED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2847" name="Google Shape;2847;p218"/>
          <p:cNvSpPr txBox="1">
            <a:spLocks noGrp="1"/>
          </p:cNvSpPr>
          <p:nvPr>
            <p:ph type="title"/>
          </p:nvPr>
        </p:nvSpPr>
        <p:spPr>
          <a:xfrm>
            <a:off x="1060704" y="2368296"/>
            <a:ext cx="6144900" cy="365700"/>
          </a:xfrm>
          <a:prstGeom prst="rect">
            <a:avLst/>
          </a:prstGeom>
        </p:spPr>
        <p:txBody>
          <a:bodyPr spcFirstLastPara="1" lIns="0" tIns="0" rIns="0" bIns="0" anchor="ctr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  <p:sp>
        <p:nvSpPr>
          <p:cNvPr id="2848" name="Google Shape;2848;p218"/>
          <p:cNvSpPr txBox="1">
            <a:spLocks noGrp="1"/>
          </p:cNvSpPr>
          <p:nvPr>
            <p:ph type="title" idx="2"/>
          </p:nvPr>
        </p:nvSpPr>
        <p:spPr>
          <a:xfrm>
            <a:off x="1060704" y="1472184"/>
            <a:ext cx="6144900" cy="676800"/>
          </a:xfrm>
          <a:prstGeom prst="rect">
            <a:avLst/>
          </a:prstGeom>
        </p:spPr>
        <p:txBody>
          <a:bodyPr spcFirstLastPara="1" lIns="0" tIns="0" rIns="0" b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Font typeface="Noto Serif JP"/>
              <a:buNone/>
              <a:defRPr sz="4400">
                <a:latin typeface="Noto Serif JP"/>
                <a:ea typeface="Noto Serif JP"/>
                <a:cs typeface="Noto Serif JP"/>
                <a:sym typeface="Noto Serif JP"/>
              </a:defRPr>
            </a:lvl9pPr>
          </a:lstStyle>
          <a:p>
            <a:endParaRPr/>
          </a:p>
        </p:txBody>
      </p:sp>
      <p:sp>
        <p:nvSpPr>
          <p:cNvPr id="2849" name="Google Shape;2849;p218"/>
          <p:cNvSpPr txBox="1">
            <a:spLocks noGrp="1"/>
          </p:cNvSpPr>
          <p:nvPr>
            <p:ph type="title" idx="3"/>
          </p:nvPr>
        </p:nvSpPr>
        <p:spPr>
          <a:xfrm>
            <a:off x="1938525" y="3694175"/>
            <a:ext cx="2191800" cy="667500"/>
          </a:xfrm>
          <a:prstGeom prst="rect">
            <a:avLst/>
          </a:prstGeom>
        </p:spPr>
        <p:txBody>
          <a:bodyPr spcFirstLastPara="1" lIns="0" tIns="0" rIns="0" bIns="0" anchor="ctr">
            <a:noAutofit/>
          </a:bodyPr>
          <a:lstStyle>
            <a:lvl1pPr lvl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lvl="1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lvl="2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lvl="3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lvl="4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lvl="5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lvl="6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lvl="7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lvl="8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  <p:sp>
        <p:nvSpPr>
          <p:cNvPr id="2850" name="Google Shape;2850;p218"/>
          <p:cNvSpPr txBox="1">
            <a:spLocks noGrp="1"/>
          </p:cNvSpPr>
          <p:nvPr>
            <p:ph type="title" idx="4"/>
          </p:nvPr>
        </p:nvSpPr>
        <p:spPr>
          <a:xfrm>
            <a:off x="1286028" y="754890"/>
            <a:ext cx="1305000" cy="159000"/>
          </a:xfrm>
          <a:prstGeom prst="rect">
            <a:avLst/>
          </a:prstGeom>
        </p:spPr>
        <p:txBody>
          <a:bodyPr spcFirstLastPara="1" lIns="0" tIns="0" rIns="0" bIns="0" anchor="ctr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Source Code Pro Medium"/>
              <a:buNone/>
              <a:defRPr sz="1300">
                <a:solidFill>
                  <a:schemeClr val="lt1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300"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>
            <a:endParaRPr/>
          </a:p>
        </p:txBody>
      </p:sp>
      <p:sp>
        <p:nvSpPr>
          <p:cNvPr id="2851" name="Google Shape;2851;p218"/>
          <p:cNvSpPr>
            <a:spLocks noGrp="1"/>
          </p:cNvSpPr>
          <p:nvPr>
            <p:ph type="pic" idx="5"/>
          </p:nvPr>
        </p:nvSpPr>
        <p:spPr>
          <a:xfrm>
            <a:off x="1060638" y="3705540"/>
            <a:ext cx="658500" cy="6585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5338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Body_Centered title, blank: Light">
  <p:cSld name="CUSTOM_6_1_1_1_1_1_1_1_1_1_1_1_1_1_1_1_1_1_1_1_1_1_1_1_1_1_1_1_3">
    <p:spTree>
      <p:nvGrpSpPr>
        <p:cNvPr id="1" name="Shape 5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24;p374">
            <a:extLst>
              <a:ext uri="{FF2B5EF4-FFF2-40B4-BE49-F238E27FC236}">
                <a16:creationId xmlns:a16="http://schemas.microsoft.com/office/drawing/2014/main" id="{8846A8E8-D346-6ACC-D7FD-B4C2AE79507D}"/>
              </a:ext>
            </a:extLst>
          </p:cNvPr>
          <p:cNvSpPr>
            <a:spLocks/>
          </p:cNvSpPr>
          <p:nvPr/>
        </p:nvSpPr>
        <p:spPr bwMode="auto">
          <a:xfrm>
            <a:off x="8470900" y="323850"/>
            <a:ext cx="261938" cy="292100"/>
          </a:xfrm>
          <a:custGeom>
            <a:avLst/>
            <a:gdLst>
              <a:gd name="T0" fmla="*/ 5739 w 11467"/>
              <a:gd name="T1" fmla="*/ 4453 h 12797"/>
              <a:gd name="T2" fmla="*/ 5751 w 11467"/>
              <a:gd name="T3" fmla="*/ 4462 h 12797"/>
              <a:gd name="T4" fmla="*/ 6037 w 11467"/>
              <a:gd name="T5" fmla="*/ 10868 h 12797"/>
              <a:gd name="T6" fmla="*/ 6037 w 11467"/>
              <a:gd name="T7" fmla="*/ 10880 h 12797"/>
              <a:gd name="T8" fmla="*/ 5739 w 11467"/>
              <a:gd name="T9" fmla="*/ 11189 h 12797"/>
              <a:gd name="T10" fmla="*/ 5442 w 11467"/>
              <a:gd name="T11" fmla="*/ 10880 h 12797"/>
              <a:gd name="T12" fmla="*/ 5442 w 11467"/>
              <a:gd name="T13" fmla="*/ 10868 h 12797"/>
              <a:gd name="T14" fmla="*/ 5727 w 11467"/>
              <a:gd name="T15" fmla="*/ 4462 h 12797"/>
              <a:gd name="T16" fmla="*/ 5739 w 11467"/>
              <a:gd name="T17" fmla="*/ 4453 h 12797"/>
              <a:gd name="T18" fmla="*/ 5729 w 11467"/>
              <a:gd name="T19" fmla="*/ 0 h 12797"/>
              <a:gd name="T20" fmla="*/ 5716 w 11467"/>
              <a:gd name="T21" fmla="*/ 9 h 12797"/>
              <a:gd name="T22" fmla="*/ 4620 w 11467"/>
              <a:gd name="T23" fmla="*/ 1426 h 12797"/>
              <a:gd name="T24" fmla="*/ 5346 w 11467"/>
              <a:gd name="T25" fmla="*/ 11284 h 12797"/>
              <a:gd name="T26" fmla="*/ 5394 w 11467"/>
              <a:gd name="T27" fmla="*/ 11308 h 12797"/>
              <a:gd name="T28" fmla="*/ 5525 w 11467"/>
              <a:gd name="T29" fmla="*/ 12796 h 12797"/>
              <a:gd name="T30" fmla="*/ 5918 w 11467"/>
              <a:gd name="T31" fmla="*/ 12796 h 12797"/>
              <a:gd name="T32" fmla="*/ 6049 w 11467"/>
              <a:gd name="T33" fmla="*/ 11308 h 12797"/>
              <a:gd name="T34" fmla="*/ 6097 w 11467"/>
              <a:gd name="T35" fmla="*/ 11284 h 12797"/>
              <a:gd name="T36" fmla="*/ 6859 w 11467"/>
              <a:gd name="T37" fmla="*/ 1426 h 12797"/>
              <a:gd name="T38" fmla="*/ 5751 w 11467"/>
              <a:gd name="T39" fmla="*/ 9 h 12797"/>
              <a:gd name="T40" fmla="*/ 5729 w 11467"/>
              <a:gd name="T41" fmla="*/ 0 h 127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467" h="12797" extrusionOk="0">
                <a:moveTo>
                  <a:pt x="5739" y="4453"/>
                </a:moveTo>
                <a:cubicBezTo>
                  <a:pt x="5745" y="4453"/>
                  <a:pt x="5751" y="4456"/>
                  <a:pt x="5751" y="4462"/>
                </a:cubicBezTo>
                <a:lnTo>
                  <a:pt x="6037" y="10868"/>
                </a:lnTo>
                <a:lnTo>
                  <a:pt x="6037" y="10880"/>
                </a:lnTo>
                <a:cubicBezTo>
                  <a:pt x="5977" y="10987"/>
                  <a:pt x="5739" y="11189"/>
                  <a:pt x="5739" y="11189"/>
                </a:cubicBezTo>
                <a:cubicBezTo>
                  <a:pt x="5739" y="11189"/>
                  <a:pt x="5501" y="10975"/>
                  <a:pt x="5442" y="10880"/>
                </a:cubicBezTo>
                <a:lnTo>
                  <a:pt x="5442" y="10868"/>
                </a:lnTo>
                <a:lnTo>
                  <a:pt x="5727" y="4462"/>
                </a:lnTo>
                <a:cubicBezTo>
                  <a:pt x="5727" y="4456"/>
                  <a:pt x="5733" y="4453"/>
                  <a:pt x="5739" y="4453"/>
                </a:cubicBezTo>
                <a:close/>
                <a:moveTo>
                  <a:pt x="5729" y="0"/>
                </a:moveTo>
                <a:cubicBezTo>
                  <a:pt x="5722" y="0"/>
                  <a:pt x="5716" y="3"/>
                  <a:pt x="5716" y="9"/>
                </a:cubicBezTo>
                <a:cubicBezTo>
                  <a:pt x="5632" y="152"/>
                  <a:pt x="5168" y="795"/>
                  <a:pt x="4620" y="1426"/>
                </a:cubicBezTo>
                <a:cubicBezTo>
                  <a:pt x="1" y="7308"/>
                  <a:pt x="5346" y="11284"/>
                  <a:pt x="5346" y="11284"/>
                </a:cubicBezTo>
                <a:lnTo>
                  <a:pt x="5394" y="11308"/>
                </a:lnTo>
                <a:cubicBezTo>
                  <a:pt x="5442" y="11915"/>
                  <a:pt x="5525" y="12796"/>
                  <a:pt x="5525" y="12796"/>
                </a:cubicBezTo>
                <a:lnTo>
                  <a:pt x="5918" y="12796"/>
                </a:lnTo>
                <a:cubicBezTo>
                  <a:pt x="5918" y="12796"/>
                  <a:pt x="6013" y="11915"/>
                  <a:pt x="6049" y="11308"/>
                </a:cubicBezTo>
                <a:lnTo>
                  <a:pt x="6097" y="11284"/>
                </a:lnTo>
                <a:cubicBezTo>
                  <a:pt x="6120" y="11261"/>
                  <a:pt x="11466" y="7308"/>
                  <a:pt x="6859" y="1426"/>
                </a:cubicBezTo>
                <a:cubicBezTo>
                  <a:pt x="6323" y="783"/>
                  <a:pt x="5858" y="152"/>
                  <a:pt x="5751" y="9"/>
                </a:cubicBezTo>
                <a:cubicBezTo>
                  <a:pt x="5745" y="3"/>
                  <a:pt x="5736" y="0"/>
                  <a:pt x="5729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25" tIns="91425" rIns="91425" bIns="91425" anchor="ctr"/>
          <a:lstStyle/>
          <a:p>
            <a:endParaRPr lang="en-US"/>
          </a:p>
        </p:txBody>
      </p:sp>
      <p:sp>
        <p:nvSpPr>
          <p:cNvPr id="5223" name="Google Shape;5223;p374"/>
          <p:cNvSpPr txBox="1">
            <a:spLocks noGrp="1"/>
          </p:cNvSpPr>
          <p:nvPr>
            <p:ph type="title"/>
          </p:nvPr>
        </p:nvSpPr>
        <p:spPr>
          <a:xfrm>
            <a:off x="1063125" y="615750"/>
            <a:ext cx="701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lIns="0" tIns="0" rIns="0" bIns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586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93A7D3E9-DEC6-4771-9111-8656E9C26DDC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11150" y="444500"/>
            <a:ext cx="8521700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2B3A1078-B8AC-068D-916E-9C1BEAEE936C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311150" y="1152525"/>
            <a:ext cx="85217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1028" name="Google Shape;8;p1">
            <a:extLst>
              <a:ext uri="{FF2B5EF4-FFF2-40B4-BE49-F238E27FC236}">
                <a16:creationId xmlns:a16="http://schemas.microsoft.com/office/drawing/2014/main" id="{3EFC5665-A61D-A3D9-C746-1E7F398BFC56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000">
                <a:solidFill>
                  <a:srgbClr val="595959"/>
                </a:solidFill>
              </a:defRPr>
            </a:lvl1pPr>
          </a:lstStyle>
          <a:p>
            <a:fld id="{B8C2FC6C-7D0D-462B-A881-0666FB6A0B1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61;p14">
            <a:extLst>
              <a:ext uri="{FF2B5EF4-FFF2-40B4-BE49-F238E27FC236}">
                <a16:creationId xmlns:a16="http://schemas.microsoft.com/office/drawing/2014/main" id="{8587DA05-F817-4DA6-B433-3EB9F8D97190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11150" y="444500"/>
            <a:ext cx="8521700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2051" name="Google Shape;62;p14">
            <a:extLst>
              <a:ext uri="{FF2B5EF4-FFF2-40B4-BE49-F238E27FC236}">
                <a16:creationId xmlns:a16="http://schemas.microsoft.com/office/drawing/2014/main" id="{9233E3BE-6EBC-A0DB-D20A-C4134E0FB165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311150" y="1152525"/>
            <a:ext cx="85217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2052" name="Google Shape;63;p14">
            <a:extLst>
              <a:ext uri="{FF2B5EF4-FFF2-40B4-BE49-F238E27FC236}">
                <a16:creationId xmlns:a16="http://schemas.microsoft.com/office/drawing/2014/main" id="{1C88A6A4-376D-E562-42EF-5036FCC6E707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000">
                <a:solidFill>
                  <a:srgbClr val="00ED64"/>
                </a:solidFill>
              </a:defRPr>
            </a:lvl1pPr>
          </a:lstStyle>
          <a:p>
            <a:fld id="{30027613-D318-4623-8042-2432018220B8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03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Google Shape;2839;p217">
            <a:extLst>
              <a:ext uri="{FF2B5EF4-FFF2-40B4-BE49-F238E27FC236}">
                <a16:creationId xmlns:a16="http://schemas.microsoft.com/office/drawing/2014/main" id="{436B550F-3815-DEEB-4647-48E01164951F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11150" y="444500"/>
            <a:ext cx="8521700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3075" name="Google Shape;2840;p217">
            <a:extLst>
              <a:ext uri="{FF2B5EF4-FFF2-40B4-BE49-F238E27FC236}">
                <a16:creationId xmlns:a16="http://schemas.microsoft.com/office/drawing/2014/main" id="{CB35EF35-77AD-0296-73E8-49F379288D93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311150" y="1152525"/>
            <a:ext cx="85217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  <p:sp>
        <p:nvSpPr>
          <p:cNvPr id="3076" name="Google Shape;2841;p217">
            <a:extLst>
              <a:ext uri="{FF2B5EF4-FFF2-40B4-BE49-F238E27FC236}">
                <a16:creationId xmlns:a16="http://schemas.microsoft.com/office/drawing/2014/main" id="{BA3BE3F5-80DA-AFC9-1EB6-30DF53B47980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Font typeface="Arial" panose="020B0604020202020204" pitchFamily="34" charset="0"/>
              <a:buNone/>
              <a:defRPr sz="1000">
                <a:solidFill>
                  <a:srgbClr val="00ED64"/>
                </a:solidFill>
              </a:defRPr>
            </a:lvl1pPr>
          </a:lstStyle>
          <a:p>
            <a:fld id="{0370F99E-74B2-4C87-A1B6-C694EDBB49F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036" r:id="rId1"/>
    <p:sldLayoutId id="2147484037" r:id="rId2"/>
  </p:sldLayoutIdLst>
  <p:transition spd="slow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view.highspot.com/viewer/5f646d71b7b7392a0be1ef56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use-cas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mongodb.com/who-uses-mongod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Google Shape;5285;p385">
            <a:extLst>
              <a:ext uri="{FF2B5EF4-FFF2-40B4-BE49-F238E27FC236}">
                <a16:creationId xmlns:a16="http://schemas.microsoft.com/office/drawing/2014/main" id="{D8D55294-EBB7-EDE4-8440-7A595B2E39A6}"/>
              </a:ext>
            </a:extLst>
          </p:cNvPr>
          <p:cNvSpPr txBox="1">
            <a:spLocks noGrp="1" noChangeArrowheads="1"/>
          </p:cNvSpPr>
          <p:nvPr>
            <p:ph type="title" idx="2"/>
          </p:nvPr>
        </p:nvSpPr>
        <p:spPr>
          <a:xfrm>
            <a:off x="1060450" y="1471613"/>
            <a:ext cx="6691313" cy="677862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ts val="5900"/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FFFFFF"/>
                </a:solidFill>
                <a:latin typeface="Noto Serif JP" panose="02020500000000000000" pitchFamily="18" charset="-122"/>
                <a:ea typeface="Noto Serif JP" panose="02020500000000000000" pitchFamily="18" charset="-122"/>
                <a:cs typeface="Arial" panose="020B0604020202020204" pitchFamily="34" charset="0"/>
                <a:sym typeface="Noto Serif JP" panose="02020500000000000000" pitchFamily="18" charset="-122"/>
              </a:rPr>
              <a:t>MongoDB SI Certification Presentation</a:t>
            </a:r>
          </a:p>
        </p:txBody>
      </p:sp>
      <p:sp>
        <p:nvSpPr>
          <p:cNvPr id="8194" name="Google Shape;5286;p385">
            <a:extLst>
              <a:ext uri="{FF2B5EF4-FFF2-40B4-BE49-F238E27FC236}">
                <a16:creationId xmlns:a16="http://schemas.microsoft.com/office/drawing/2014/main" id="{AB5DA56E-56F5-8908-0153-11341A53D8F7}"/>
              </a:ext>
            </a:extLst>
          </p:cNvPr>
          <p:cNvSpPr txBox="1">
            <a:spLocks noGrp="1" noChangeArrowheads="1"/>
          </p:cNvSpPr>
          <p:nvPr>
            <p:ph type="title" idx="3"/>
          </p:nvPr>
        </p:nvSpPr>
        <p:spPr>
          <a:xfrm>
            <a:off x="1060450" y="3878263"/>
            <a:ext cx="2190750" cy="668337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ts val="1700"/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FFFFFF"/>
                </a:solidFill>
                <a:latin typeface="Lexend Deca" panose="02010600030101010101" charset="0"/>
                <a:cs typeface="Lexend Deca" panose="02010600030101010101" charset="0"/>
                <a:sym typeface="Lexend Deca" panose="02010600030101010101" charset="0"/>
              </a:rPr>
              <a:t>Name</a:t>
            </a:r>
            <a:b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Role</a:t>
            </a:r>
            <a:b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Company</a:t>
            </a:r>
            <a:b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Date </a:t>
            </a:r>
          </a:p>
        </p:txBody>
      </p:sp>
      <p:sp>
        <p:nvSpPr>
          <p:cNvPr id="8195" name="Google Shape;5287;p385">
            <a:extLst>
              <a:ext uri="{FF2B5EF4-FFF2-40B4-BE49-F238E27FC236}">
                <a16:creationId xmlns:a16="http://schemas.microsoft.com/office/drawing/2014/main" id="{52B1D926-1E5D-04C3-8EAA-506297D08FD6}"/>
              </a:ext>
            </a:extLst>
          </p:cNvPr>
          <p:cNvSpPr txBox="1">
            <a:spLocks noGrp="1" noChangeArrowheads="1"/>
          </p:cNvSpPr>
          <p:nvPr>
            <p:ph type="title" idx="4"/>
          </p:nvPr>
        </p:nvSpPr>
        <p:spPr>
          <a:xfrm>
            <a:off x="1285875" y="755650"/>
            <a:ext cx="1304925" cy="158750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ts val="1700"/>
              <a:buFont typeface="Source Code Pro Medium" panose="020B0509030403020204" pitchFamily="49" charset="0"/>
              <a:buNone/>
            </a:pPr>
            <a:r>
              <a:rPr lang="en-US" altLang="en-US">
                <a:solidFill>
                  <a:srgbClr val="FFFFFF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WELCOME</a:t>
            </a: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Google Shape;5339;p394">
            <a:extLst>
              <a:ext uri="{FF2B5EF4-FFF2-40B4-BE49-F238E27FC236}">
                <a16:creationId xmlns:a16="http://schemas.microsoft.com/office/drawing/2014/main" id="{182E0BD0-6129-CBAC-628C-B68717CC3FB4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TCO/Pricing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26626" name="Google Shape;5340;p394">
            <a:extLst>
              <a:ext uri="{FF2B5EF4-FFF2-40B4-BE49-F238E27FC236}">
                <a16:creationId xmlns:a16="http://schemas.microsoft.com/office/drawing/2014/main" id="{DAF91C83-4EB2-CA75-EC28-301449F955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870075"/>
            <a:ext cx="7815262" cy="140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This is a TCO/Pricing Analysis of a before and after scenario.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What is it costing the customer today?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What will it cost the customer with MongoDB?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How much money will the customer save with MongoDB?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Google Shape;5345;p395">
            <a:extLst>
              <a:ext uri="{FF2B5EF4-FFF2-40B4-BE49-F238E27FC236}">
                <a16:creationId xmlns:a16="http://schemas.microsoft.com/office/drawing/2014/main" id="{12B4462F-3911-3177-83DE-A6783CA1187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TCO Example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pic>
        <p:nvPicPr>
          <p:cNvPr id="28674" name="Google Shape;5346;p395">
            <a:extLst>
              <a:ext uri="{FF2B5EF4-FFF2-40B4-BE49-F238E27FC236}">
                <a16:creationId xmlns:a16="http://schemas.microsoft.com/office/drawing/2014/main" id="{D7457377-3AB3-04E8-E2AC-6295BA77A629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077913"/>
            <a:ext cx="5051425" cy="382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47" name="Google Shape;5347;p395">
            <a:extLst>
              <a:ext uri="{FF2B5EF4-FFF2-40B4-BE49-F238E27FC236}">
                <a16:creationId xmlns:a16="http://schemas.microsoft.com/office/drawing/2014/main" id="{A92A64F1-539E-D4FF-4CFB-1279D120F36F}"/>
              </a:ext>
            </a:extLst>
          </p:cNvPr>
          <p:cNvSpPr txBox="1"/>
          <p:nvPr/>
        </p:nvSpPr>
        <p:spPr>
          <a:xfrm>
            <a:off x="5573713" y="1235075"/>
            <a:ext cx="3570287" cy="1403350"/>
          </a:xfrm>
          <a:prstGeom prst="rect">
            <a:avLst/>
          </a:prstGeom>
          <a:noFill/>
          <a:ln>
            <a:noFill/>
          </a:ln>
        </p:spPr>
        <p:txBody>
          <a:bodyPr spcFirstLastPara="1" lIns="34275" tIns="34275" rIns="34275" bIns="34275"/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exend Deca Light"/>
              <a:buNone/>
              <a:defRPr/>
            </a:pPr>
            <a:endParaRPr sz="1700" kern="0"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marL="101600"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exend Deca Light"/>
              <a:buNone/>
              <a:defRPr/>
            </a:pPr>
            <a:r>
              <a:rPr lang="en" sz="1700" kern="0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Some useful models:</a:t>
            </a:r>
            <a:endParaRPr sz="1700" kern="0"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marL="101600"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exend Deca Light"/>
              <a:buNone/>
              <a:defRPr/>
            </a:pPr>
            <a:r>
              <a:rPr lang="en" sz="1700" u="sng" kern="0">
                <a:solidFill>
                  <a:schemeClr val="hlink"/>
                </a:solidFill>
                <a:latin typeface="Lexend Deca Light"/>
                <a:ea typeface="Lexend Deca Light"/>
                <a:cs typeface="Lexend Deca Light"/>
                <a:sym typeface="Lexend Deca Light"/>
                <a:hlinkClick r:id="rId4"/>
              </a:rPr>
              <a:t>https://view.highspot.com/viewer/5f646d71b7b7392a0be1ef56</a:t>
            </a:r>
            <a:endParaRPr sz="1700" kern="0"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marL="101600"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exend Deca Light"/>
              <a:buNone/>
              <a:defRPr/>
            </a:pPr>
            <a:endParaRPr sz="1700" kern="0"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Google Shape;5352;p396">
            <a:extLst>
              <a:ext uri="{FF2B5EF4-FFF2-40B4-BE49-F238E27FC236}">
                <a16:creationId xmlns:a16="http://schemas.microsoft.com/office/drawing/2014/main" id="{13F0902C-6023-5F23-9D7D-3F3ECEA481D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Competition Comparison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30722" name="Google Shape;5353;p396">
            <a:extLst>
              <a:ext uri="{FF2B5EF4-FFF2-40B4-BE49-F238E27FC236}">
                <a16:creationId xmlns:a16="http://schemas.microsoft.com/office/drawing/2014/main" id="{873AFCB8-9219-8E0F-A649-C802D9AD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300" y="1616075"/>
            <a:ext cx="7815263" cy="140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This section is to list/highlight/compare why MongoDB is a better fit than the current architecture technology.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Are there any limitations that the current architecture has that is causing problems for the application?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Consider lining up another database or two in column format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Google Shape;5358;p397">
            <a:extLst>
              <a:ext uri="{FF2B5EF4-FFF2-40B4-BE49-F238E27FC236}">
                <a16:creationId xmlns:a16="http://schemas.microsoft.com/office/drawing/2014/main" id="{34FFEA6F-469D-9755-919C-23652F729AF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Customer Case Study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32770" name="Google Shape;5359;p397">
            <a:extLst>
              <a:ext uri="{FF2B5EF4-FFF2-40B4-BE49-F238E27FC236}">
                <a16:creationId xmlns:a16="http://schemas.microsoft.com/office/drawing/2014/main" id="{3D3A1BFA-B723-2AD2-D34A-A6A0E7D3E5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870075"/>
            <a:ext cx="7815262" cy="1403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Give examples of where MongoDB has solved this problem before.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See this for some examples: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 u="sng">
                <a:solidFill>
                  <a:schemeClr val="hlink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  <a:hlinkClick r:id="rId3"/>
              </a:rPr>
              <a:t>https://www.mongodb.com/use-cases </a:t>
            </a:r>
            <a:r>
              <a:rPr lang="en-US" altLang="en-US" sz="1700" u="sng">
                <a:solidFill>
                  <a:schemeClr val="hlink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  <a:hlinkClick r:id="rId4"/>
              </a:rPr>
              <a:t>https://www.mongodb.com/who-uses-mongodb</a:t>
            </a: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Google Shape;5292;p386">
            <a:extLst>
              <a:ext uri="{FF2B5EF4-FFF2-40B4-BE49-F238E27FC236}">
                <a16:creationId xmlns:a16="http://schemas.microsoft.com/office/drawing/2014/main" id="{1BAC0D80-986B-5D5E-4882-3F6E9FEFCB0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3508375" y="1244600"/>
            <a:ext cx="4389438" cy="3424238"/>
          </a:xfrm>
        </p:spPr>
        <p:txBody>
          <a:bodyPr/>
          <a:lstStyle/>
          <a:p>
            <a:pPr marL="457200" indent="-342900" eaLnBrk="1" hangingPunct="1"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ts val="1800"/>
              <a:buFont typeface="Noto Serif JP" panose="02020500000000000000" pitchFamily="18" charset="-122"/>
              <a:buAutoNum type="arabicPeriod"/>
            </a:pP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Customer Overview 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Use-case Description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Problem Statement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3 Whys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Current Architecture Landscape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Proposed Architecture Landscape --- below is pick choose apply ---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Modernization Scorecard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TCO/Pricing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Competition Comparison Analysis</a:t>
            </a:r>
            <a:b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</a:br>
            <a:r>
              <a:rPr lang="en-US" altLang="en-US" sz="1800">
                <a:solidFill>
                  <a:srgbClr val="FFFFFF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Customer Case Study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Google Shape;5297;p387">
            <a:extLst>
              <a:ext uri="{FF2B5EF4-FFF2-40B4-BE49-F238E27FC236}">
                <a16:creationId xmlns:a16="http://schemas.microsoft.com/office/drawing/2014/main" id="{D4A6A79A-F685-6DB8-9E54-E4EBB62ABD94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Customer Overview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12290" name="Google Shape;5298;p387">
            <a:extLst>
              <a:ext uri="{FF2B5EF4-FFF2-40B4-BE49-F238E27FC236}">
                <a16:creationId xmlns:a16="http://schemas.microsoft.com/office/drawing/2014/main" id="{EEDB70CA-35F5-864F-2B7D-14E86F0571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473200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This is a brief introduction to the customer, the vertical and what their business does.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Google Shape;5303;p388">
            <a:extLst>
              <a:ext uri="{FF2B5EF4-FFF2-40B4-BE49-F238E27FC236}">
                <a16:creationId xmlns:a16="http://schemas.microsoft.com/office/drawing/2014/main" id="{3289E807-8DCD-3FC4-B40C-93B68B2A2382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Use Case Description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14338" name="Google Shape;5304;p388">
            <a:extLst>
              <a:ext uri="{FF2B5EF4-FFF2-40B4-BE49-F238E27FC236}">
                <a16:creationId xmlns:a16="http://schemas.microsoft.com/office/drawing/2014/main" id="{AD6B3546-D1B0-09B4-97C8-4DF6D650F7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473200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What is the use case? What is it that this application does? What is the purpose of this application?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Google Shape;5309;p389">
            <a:extLst>
              <a:ext uri="{FF2B5EF4-FFF2-40B4-BE49-F238E27FC236}">
                <a16:creationId xmlns:a16="http://schemas.microsoft.com/office/drawing/2014/main" id="{6E3E119A-5BB1-B4CB-35B7-EB7367A4B5B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Problem Statement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16386" name="Google Shape;5310;p389">
            <a:extLst>
              <a:ext uri="{FF2B5EF4-FFF2-40B4-BE49-F238E27FC236}">
                <a16:creationId xmlns:a16="http://schemas.microsoft.com/office/drawing/2014/main" id="{B3535303-7E6E-A332-7297-7B25C183B3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473200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What is the overall problem that we are trying to solve? What are the negative consequences of this problem?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Some examples are: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Is the company losing revenue?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Is the company losing customers?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Google Shape;5315;p390">
            <a:extLst>
              <a:ext uri="{FF2B5EF4-FFF2-40B4-BE49-F238E27FC236}">
                <a16:creationId xmlns:a16="http://schemas.microsoft.com/office/drawing/2014/main" id="{D4C83DF7-573C-9C7B-DFA8-5AA0E8BFBB1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3 Whys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18434" name="Google Shape;5316;p390">
            <a:extLst>
              <a:ext uri="{FF2B5EF4-FFF2-40B4-BE49-F238E27FC236}">
                <a16:creationId xmlns:a16="http://schemas.microsoft.com/office/drawing/2014/main" id="{BCE5F8D3-BA1D-ADB0-52CD-836EACD41D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473200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 b="1">
                <a:solidFill>
                  <a:srgbClr val="001E2B"/>
                </a:solidFill>
                <a:latin typeface="Lexend Deca" panose="02010600030101010101" charset="0"/>
                <a:cs typeface="Lexend Deca" panose="02010600030101010101" charset="0"/>
                <a:sym typeface="Lexend Deca" panose="02010600030101010101" charset="0"/>
              </a:rPr>
              <a:t>Why do anything?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Why should we do anything to solve this business problem?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 b="1">
                <a:solidFill>
                  <a:srgbClr val="001E2B"/>
                </a:solidFill>
                <a:latin typeface="Lexend Deca" panose="02010600030101010101" charset="0"/>
                <a:cs typeface="Lexend Deca" panose="02010600030101010101" charset="0"/>
                <a:sym typeface="Lexend Deca" panose="02010600030101010101" charset="0"/>
              </a:rPr>
              <a:t>Why Now?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If we don’t solve this problem right now, what would the consequences be?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 b="1">
                <a:solidFill>
                  <a:srgbClr val="001E2B"/>
                </a:solidFill>
                <a:latin typeface="Lexend Deca" panose="02010600030101010101" charset="0"/>
                <a:cs typeface="Lexend Deca" panose="02010600030101010101" charset="0"/>
                <a:sym typeface="Lexend Deca" panose="02010600030101010101" charset="0"/>
              </a:rPr>
              <a:t>Why MongoDB?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Why is MongoDB a good fit to solve this problem now?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Google Shape;5321;p391">
            <a:extLst>
              <a:ext uri="{FF2B5EF4-FFF2-40B4-BE49-F238E27FC236}">
                <a16:creationId xmlns:a16="http://schemas.microsoft.com/office/drawing/2014/main" id="{80B486E0-4B9E-0319-D79A-1AB1781C83AE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Current Architecture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20482" name="Google Shape;5322;p391">
            <a:extLst>
              <a:ext uri="{FF2B5EF4-FFF2-40B4-BE49-F238E27FC236}">
                <a16:creationId xmlns:a16="http://schemas.microsoft.com/office/drawing/2014/main" id="{F5EBAE4C-BAC6-9D9A-539F-23DC9D3AE3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870075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This is a BEFORE architecture diagram showing the current state architecture.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A description of the current architecture and the tech stack involved.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Google Shape;5327;p392">
            <a:extLst>
              <a:ext uri="{FF2B5EF4-FFF2-40B4-BE49-F238E27FC236}">
                <a16:creationId xmlns:a16="http://schemas.microsoft.com/office/drawing/2014/main" id="{0C53C0E8-8892-DF21-E87C-0CA0DEE4E2D5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Proposed Architecture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22530" name="Google Shape;5328;p392">
            <a:extLst>
              <a:ext uri="{FF2B5EF4-FFF2-40B4-BE49-F238E27FC236}">
                <a16:creationId xmlns:a16="http://schemas.microsoft.com/office/drawing/2014/main" id="{2F15CC83-1EE4-FDB9-9BB8-53F45A817B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870075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This is an AFTER architecture diagram showing the proposed architecture with MongoDB.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A description of the architecture with MongoDB and the tech stack involved.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Google Shape;5333;p393">
            <a:extLst>
              <a:ext uri="{FF2B5EF4-FFF2-40B4-BE49-F238E27FC236}">
                <a16:creationId xmlns:a16="http://schemas.microsoft.com/office/drawing/2014/main" id="{5A496B4C-8ECC-4E9D-CA88-5FC4537D3764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1063625" y="615950"/>
            <a:ext cx="7016750" cy="461963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Clr>
                <a:srgbClr val="001E2B"/>
              </a:buClr>
              <a:buFont typeface="Noto Serif JP" panose="02020500000000000000" pitchFamily="18" charset="-122"/>
              <a:buNone/>
            </a:pPr>
            <a: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  <a:t>Modernization Scorecard</a:t>
            </a: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br>
              <a:rPr lang="en-US" altLang="en-US">
                <a:solidFill>
                  <a:srgbClr val="00684A"/>
                </a:solidFill>
                <a:latin typeface="Source Code Pro Medium" panose="020B0509030403020204" pitchFamily="49" charset="0"/>
                <a:cs typeface="Arial" panose="020B0604020202020204" pitchFamily="34" charset="0"/>
                <a:sym typeface="Source Code Pro Medium" panose="020B0509030403020204" pitchFamily="49" charset="0"/>
              </a:rPr>
            </a:br>
            <a:endParaRPr lang="en-US" altLang="en-US">
              <a:solidFill>
                <a:srgbClr val="00684A"/>
              </a:solidFill>
              <a:latin typeface="Source Code Pro Medium" panose="020B0509030403020204" pitchFamily="49" charset="0"/>
              <a:cs typeface="Arial" panose="020B0604020202020204" pitchFamily="34" charset="0"/>
              <a:sym typeface="Source Code Pro Medium" panose="020B0509030403020204" pitchFamily="49" charset="0"/>
            </a:endParaRPr>
          </a:p>
        </p:txBody>
      </p:sp>
      <p:sp>
        <p:nvSpPr>
          <p:cNvPr id="24578" name="Google Shape;5334;p393">
            <a:extLst>
              <a:ext uri="{FF2B5EF4-FFF2-40B4-BE49-F238E27FC236}">
                <a16:creationId xmlns:a16="http://schemas.microsoft.com/office/drawing/2014/main" id="{816A4393-CB1B-F3FB-6F25-7A96954AE5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1870075"/>
            <a:ext cx="7815262" cy="166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4275" tIns="34275" rIns="34275" bIns="34275"/>
          <a:lstStyle>
            <a:lvl1pPr marL="101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Please attach a screenshot of the summary page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or a simple list of conclusions,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as a result of using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r>
              <a:rPr lang="en-US" altLang="en-US" sz="1700">
                <a:solidFill>
                  <a:srgbClr val="001E2B"/>
                </a:solidFill>
                <a:latin typeface="Lexend Deca Light" panose="02010600030101010101" charset="0"/>
                <a:cs typeface="Lexend Deca Light" panose="02010600030101010101" charset="0"/>
                <a:sym typeface="Lexend Deca Light" panose="02010600030101010101" charset="0"/>
              </a:rPr>
              <a:t>the modernization scorecard </a:t>
            </a:r>
          </a:p>
          <a:p>
            <a:pPr algn="ctr" eaLnBrk="1" hangingPunct="1">
              <a:lnSpc>
                <a:spcPct val="150000"/>
              </a:lnSpc>
              <a:buClr>
                <a:srgbClr val="001E2B"/>
              </a:buClr>
              <a:buSzPts val="3600"/>
              <a:buFont typeface="Lexend Deca Light" panose="02010600030101010101" charset="0"/>
              <a:buNone/>
            </a:pPr>
            <a:endParaRPr lang="en-US" altLang="en-US" sz="1700">
              <a:solidFill>
                <a:srgbClr val="001E2B"/>
              </a:solidFill>
              <a:latin typeface="Lexend Deca Light" panose="02010600030101010101" charset="0"/>
              <a:cs typeface="Lexend Deca Light" panose="02010600030101010101" charset="0"/>
              <a:sym typeface="Lexend Deca Light" panose="02010600030101010101" charset="0"/>
            </a:endParaRP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ngoDB Presentation Template">
  <a:themeElements>
    <a:clrScheme name="Simple Light">
      <a:dk1>
        <a:srgbClr val="001E2B"/>
      </a:dk1>
      <a:lt1>
        <a:srgbClr val="FFFFFF"/>
      </a:lt1>
      <a:dk2>
        <a:srgbClr val="00ED64"/>
      </a:dk2>
      <a:lt2>
        <a:srgbClr val="00684A"/>
      </a:lt2>
      <a:accent1>
        <a:srgbClr val="023430"/>
      </a:accent1>
      <a:accent2>
        <a:srgbClr val="E3FCF7"/>
      </a:accent2>
      <a:accent3>
        <a:srgbClr val="F9EBFF"/>
      </a:accent3>
      <a:accent4>
        <a:srgbClr val="E9FF99"/>
      </a:accent4>
      <a:accent5>
        <a:srgbClr val="00D2FF"/>
      </a:accent5>
      <a:accent6>
        <a:srgbClr val="006EFF"/>
      </a:accent6>
      <a:hlink>
        <a:srgbClr val="0068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ngoDB Presentation Template">
  <a:themeElements>
    <a:clrScheme name="Simple Light">
      <a:dk1>
        <a:srgbClr val="001E2B"/>
      </a:dk1>
      <a:lt1>
        <a:srgbClr val="FFFFFF"/>
      </a:lt1>
      <a:dk2>
        <a:srgbClr val="00ED64"/>
      </a:dk2>
      <a:lt2>
        <a:srgbClr val="00684A"/>
      </a:lt2>
      <a:accent1>
        <a:srgbClr val="023430"/>
      </a:accent1>
      <a:accent2>
        <a:srgbClr val="E3FCF7"/>
      </a:accent2>
      <a:accent3>
        <a:srgbClr val="F9EBFF"/>
      </a:accent3>
      <a:accent4>
        <a:srgbClr val="E9FF99"/>
      </a:accent4>
      <a:accent5>
        <a:srgbClr val="00D2FF"/>
      </a:accent5>
      <a:accent6>
        <a:srgbClr val="006EFF"/>
      </a:accent6>
      <a:hlink>
        <a:srgbClr val="0068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472</Words>
  <Application>Microsoft Office PowerPoint</Application>
  <PresentationFormat>全屏显示(16:9)</PresentationFormat>
  <Paragraphs>57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Source Code Pro Medium</vt:lpstr>
      <vt:lpstr>Lexend Deca</vt:lpstr>
      <vt:lpstr>Arial</vt:lpstr>
      <vt:lpstr>Lexend Deca Light</vt:lpstr>
      <vt:lpstr>Noto Serif JP</vt:lpstr>
      <vt:lpstr>Simple Light</vt:lpstr>
      <vt:lpstr>MongoDB Presentation Template</vt:lpstr>
      <vt:lpstr>MongoDB Presentation Template</vt:lpstr>
      <vt:lpstr>MongoDB SI Certification Presentation</vt:lpstr>
      <vt:lpstr>Customer Overview  Use-case Description Problem Statement 3 Whys Current Architecture Landscape Proposed Architecture Landscape --- below is pick choose apply --- Modernization Scorecard TCO/Pricing Competition Comparison Analysis Customer Case Study</vt:lpstr>
      <vt:lpstr>Customer Overview          </vt:lpstr>
      <vt:lpstr>Use Case Description         </vt:lpstr>
      <vt:lpstr>Problem Statement        </vt:lpstr>
      <vt:lpstr>3 Whys       </vt:lpstr>
      <vt:lpstr>Current Architecture      </vt:lpstr>
      <vt:lpstr>Proposed Architecture     </vt:lpstr>
      <vt:lpstr>Modernization Scorecard    </vt:lpstr>
      <vt:lpstr>TCO/Pricing   </vt:lpstr>
      <vt:lpstr>TCO Example   </vt:lpstr>
      <vt:lpstr>Competition Comparison  </vt:lpstr>
      <vt:lpstr>Customer Case Study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MongoDB SI Certification Presentation</dc:title>
  <cp:lastModifiedBy>宇翔 刘</cp:lastModifiedBy>
  <cp:revision>1</cp:revision>
  <dcterms:modified xsi:type="dcterms:W3CDTF">2025-01-06T06:33:54Z</dcterms:modified>
</cp:coreProperties>
</file>